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68" r:id="rId1"/>
  </p:sldMasterIdLst>
  <p:sldIdLst>
    <p:sldId id="256" r:id="rId2"/>
    <p:sldId id="257" r:id="rId3"/>
    <p:sldId id="260" r:id="rId4"/>
    <p:sldId id="258" r:id="rId5"/>
    <p:sldId id="261" r:id="rId6"/>
    <p:sldId id="259"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60" d="100"/>
          <a:sy n="60" d="100"/>
        </p:scale>
        <p:origin x="-1090" y="3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5658ADE9-112F-46F6-A2D6-8BA8D884AC5F}" type="datetimeFigureOut">
              <a:rPr lang="en-US" smtClean="0"/>
              <a:t>1/22/2013</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en-US"/>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AF2D05D6-47CE-4D7A-9456-BCC73FE5CDA2}"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5658ADE9-112F-46F6-A2D6-8BA8D884AC5F}" type="datetimeFigureOut">
              <a:rPr lang="en-US" smtClean="0"/>
              <a:t>1/22/2013</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AF2D05D6-47CE-4D7A-9456-BCC73FE5CDA2}"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5658ADE9-112F-46F6-A2D6-8BA8D884AC5F}" type="datetimeFigureOut">
              <a:rPr lang="en-US" smtClean="0"/>
              <a:t>1/22/2013</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AF2D05D6-47CE-4D7A-9456-BCC73FE5CDA2}"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5658ADE9-112F-46F6-A2D6-8BA8D884AC5F}" type="datetimeFigureOut">
              <a:rPr lang="en-US" smtClean="0"/>
              <a:t>1/22/2013</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AF2D05D6-47CE-4D7A-9456-BCC73FE5CDA2}" type="slidenum">
              <a:rPr lang="en-US" smtClean="0"/>
              <a:t>‹#›</a:t>
            </a:fld>
            <a:endParaRPr lang="en-US"/>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5658ADE9-112F-46F6-A2D6-8BA8D884AC5F}" type="datetimeFigureOut">
              <a:rPr lang="en-US" smtClean="0"/>
              <a:t>1/22/2013</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AF2D05D6-47CE-4D7A-9456-BCC73FE5CDA2}" type="slidenum">
              <a:rPr lang="en-US" smtClean="0"/>
              <a:t>‹#›</a:t>
            </a:fld>
            <a:endParaRPr lang="en-US"/>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5658ADE9-112F-46F6-A2D6-8BA8D884AC5F}" type="datetimeFigureOut">
              <a:rPr lang="en-US" smtClean="0"/>
              <a:t>1/22/2013</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AF2D05D6-47CE-4D7A-9456-BCC73FE5CDA2}" type="slidenum">
              <a:rPr lang="en-US" smtClean="0"/>
              <a:t>‹#›</a:t>
            </a:fld>
            <a:endParaRPr lang="en-US"/>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5658ADE9-112F-46F6-A2D6-8BA8D884AC5F}" type="datetimeFigureOut">
              <a:rPr lang="en-US" smtClean="0"/>
              <a:t>1/22/2013</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AF2D05D6-47CE-4D7A-9456-BCC73FE5CDA2}"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5658ADE9-112F-46F6-A2D6-8BA8D884AC5F}" type="datetimeFigureOut">
              <a:rPr lang="en-US" smtClean="0"/>
              <a:t>1/22/2013</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AF2D05D6-47CE-4D7A-9456-BCC73FE5CDA2}" type="slidenum">
              <a:rPr lang="en-US" smtClean="0"/>
              <a:t>‹#›</a:t>
            </a:fld>
            <a:endParaRPr lang="en-US"/>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5658ADE9-112F-46F6-A2D6-8BA8D884AC5F}" type="datetimeFigureOut">
              <a:rPr lang="en-US" smtClean="0"/>
              <a:t>1/22/2013</a:t>
            </a:fld>
            <a:endParaRPr lang="en-US"/>
          </a:p>
        </p:txBody>
      </p:sp>
      <p:sp>
        <p:nvSpPr>
          <p:cNvPr id="3" name="Footer Placeholder 2"/>
          <p:cNvSpPr>
            <a:spLocks noGrp="1"/>
          </p:cNvSpPr>
          <p:nvPr>
            <p:ph type="ftr" sz="quarter" idx="11"/>
          </p:nvPr>
        </p:nvSpPr>
        <p:spPr/>
        <p:txBody>
          <a:bodyPr/>
          <a:lstStyle>
            <a:extLst/>
          </a:lstStyle>
          <a:p>
            <a:endParaRPr lang="en-US"/>
          </a:p>
        </p:txBody>
      </p:sp>
      <p:sp>
        <p:nvSpPr>
          <p:cNvPr id="4" name="Slide Number Placeholder 3"/>
          <p:cNvSpPr>
            <a:spLocks noGrp="1"/>
          </p:cNvSpPr>
          <p:nvPr>
            <p:ph type="sldNum" sz="quarter" idx="12"/>
          </p:nvPr>
        </p:nvSpPr>
        <p:spPr/>
        <p:txBody>
          <a:bodyPr/>
          <a:lstStyle>
            <a:extLst/>
          </a:lstStyle>
          <a:p>
            <a:fld id="{AF2D05D6-47CE-4D7A-9456-BCC73FE5CDA2}"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5658ADE9-112F-46F6-A2D6-8BA8D884AC5F}" type="datetimeFigureOut">
              <a:rPr lang="en-US" smtClean="0"/>
              <a:t>1/22/2013</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AF2D05D6-47CE-4D7A-9456-BCC73FE5CDA2}"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5658ADE9-112F-46F6-A2D6-8BA8D884AC5F}" type="datetimeFigureOut">
              <a:rPr lang="en-US" smtClean="0"/>
              <a:t>1/22/2013</a:t>
            </a:fld>
            <a:endParaRPr lang="en-US"/>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AF2D05D6-47CE-4D7A-9456-BCC73FE5CDA2}" type="slidenum">
              <a:rPr lang="en-US" smtClean="0"/>
              <a:t>‹#›</a:t>
            </a:fld>
            <a:endParaRPr lang="en-US"/>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5658ADE9-112F-46F6-A2D6-8BA8D884AC5F}" type="datetimeFigureOut">
              <a:rPr lang="en-US" smtClean="0"/>
              <a:t>1/22/2013</a:t>
            </a:fld>
            <a:endParaRPr lang="en-US"/>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AF2D05D6-47CE-4D7A-9456-BCC73FE5CDA2}"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mailto:scote@csus.edu" TargetMode="External"/><Relationship Id="rId2" Type="http://schemas.openxmlformats.org/officeDocument/2006/relationships/hyperlink" Target="http://www.csus.edu/sacct"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www.cce.csus.edu/catalog/course_group_detail.asp?group_number=314&amp;group_version=1"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www.ihep.org/" TargetMode="External"/><Relationship Id="rId2" Type="http://schemas.openxmlformats.org/officeDocument/2006/relationships/hyperlink" Target="http://www.sloan-c.org/"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371601"/>
            <a:ext cx="7772400" cy="2210762"/>
          </a:xfrm>
        </p:spPr>
        <p:txBody>
          <a:bodyPr>
            <a:normAutofit fontScale="90000"/>
          </a:bodyPr>
          <a:lstStyle/>
          <a:p>
            <a:r>
              <a:rPr lang="en-US" dirty="0" smtClean="0"/>
              <a:t>4</a:t>
            </a:r>
            <a:r>
              <a:rPr lang="en-US" baseline="30000" dirty="0" smtClean="0"/>
              <a:t>th</a:t>
            </a:r>
            <a:r>
              <a:rPr lang="en-US" dirty="0" smtClean="0"/>
              <a:t> National Gathering: Campaign for the Future of Higher Education</a:t>
            </a:r>
            <a:endParaRPr lang="en-US" dirty="0"/>
          </a:p>
        </p:txBody>
      </p:sp>
      <p:sp>
        <p:nvSpPr>
          <p:cNvPr id="3" name="Subtitle 2"/>
          <p:cNvSpPr>
            <a:spLocks noGrp="1"/>
          </p:cNvSpPr>
          <p:nvPr>
            <p:ph type="subTitle" idx="1"/>
          </p:nvPr>
        </p:nvSpPr>
        <p:spPr>
          <a:xfrm>
            <a:off x="685800" y="3611606"/>
            <a:ext cx="7772400" cy="1493793"/>
          </a:xfrm>
        </p:spPr>
        <p:txBody>
          <a:bodyPr>
            <a:normAutofit fontScale="62500" lnSpcReduction="20000"/>
          </a:bodyPr>
          <a:lstStyle/>
          <a:p>
            <a:pPr algn="l"/>
            <a:r>
              <a:rPr lang="en-US" sz="3400" b="1" dirty="0" smtClean="0"/>
              <a:t>Online Teaching: Personal Experiences &amp; Best Practices</a:t>
            </a:r>
          </a:p>
          <a:p>
            <a:pPr algn="ctr"/>
            <a:endParaRPr lang="en-US" dirty="0" smtClean="0"/>
          </a:p>
          <a:p>
            <a:pPr algn="ctr"/>
            <a:r>
              <a:rPr lang="en-US" dirty="0" smtClean="0"/>
              <a:t>Sue C. Escobar, J.D., Ph.D.</a:t>
            </a:r>
          </a:p>
          <a:p>
            <a:pPr algn="ctr"/>
            <a:r>
              <a:rPr lang="en-US" dirty="0" smtClean="0"/>
              <a:t>Division of Criminal Justice</a:t>
            </a:r>
          </a:p>
          <a:p>
            <a:pPr algn="ctr"/>
            <a:r>
              <a:rPr lang="en-US" dirty="0" smtClean="0"/>
              <a:t>Sacramento State University</a:t>
            </a:r>
          </a:p>
          <a:p>
            <a:endParaRPr lang="en-US" dirty="0"/>
          </a:p>
        </p:txBody>
      </p:sp>
    </p:spTree>
    <p:extLst>
      <p:ext uri="{BB962C8B-B14F-4D97-AF65-F5344CB8AC3E}">
        <p14:creationId xmlns:p14="http://schemas.microsoft.com/office/powerpoint/2010/main" val="261840058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a:bodyPr>
          <a:lstStyle/>
          <a:p>
            <a:r>
              <a:rPr lang="en-US" dirty="0" smtClean="0"/>
              <a:t>There are a whole host of various teaching technologies available to faculty in both a face-to-face and online environment.</a:t>
            </a:r>
          </a:p>
          <a:p>
            <a:r>
              <a:rPr lang="en-US" dirty="0" smtClean="0"/>
              <a:t>Faculty should be aware of those in conjunction with the various learning styles of their students.</a:t>
            </a:r>
          </a:p>
          <a:p>
            <a:pPr lvl="1"/>
            <a:r>
              <a:rPr lang="en-US" u="sng" dirty="0" smtClean="0"/>
              <a:t>Examples</a:t>
            </a:r>
            <a:r>
              <a:rPr lang="en-US" dirty="0" smtClean="0"/>
              <a:t>: web pages, documents that can be printed (i.e., .</a:t>
            </a:r>
            <a:r>
              <a:rPr lang="en-US" dirty="0" err="1" smtClean="0"/>
              <a:t>pdf</a:t>
            </a:r>
            <a:r>
              <a:rPr lang="en-US" dirty="0" smtClean="0"/>
              <a:t>, .</a:t>
            </a:r>
            <a:r>
              <a:rPr lang="en-US" dirty="0" err="1" smtClean="0"/>
              <a:t>docx</a:t>
            </a:r>
            <a:r>
              <a:rPr lang="en-US" dirty="0" smtClean="0"/>
              <a:t>), varied exam formats (online essay, multiple-choice, download </a:t>
            </a:r>
            <a:r>
              <a:rPr lang="en-US" dirty="0" err="1" smtClean="0"/>
              <a:t>promt</a:t>
            </a:r>
            <a:r>
              <a:rPr lang="en-US" dirty="0" smtClean="0"/>
              <a:t> and submit document, etc.), course readings on the web, textbook or e-reader, pictures, audio/podcasts, videos, online discussions, chat features (real-time conversations such as “Chat” or “</a:t>
            </a:r>
            <a:r>
              <a:rPr lang="en-US" dirty="0" err="1" smtClean="0"/>
              <a:t>iMeet</a:t>
            </a:r>
            <a:r>
              <a:rPr lang="en-US" dirty="0" smtClean="0"/>
              <a:t>,” etc.)</a:t>
            </a:r>
            <a:endParaRPr lang="en-US" dirty="0"/>
          </a:p>
        </p:txBody>
      </p:sp>
      <p:sp>
        <p:nvSpPr>
          <p:cNvPr id="3" name="Title 2"/>
          <p:cNvSpPr>
            <a:spLocks noGrp="1"/>
          </p:cNvSpPr>
          <p:nvPr>
            <p:ph type="title"/>
          </p:nvPr>
        </p:nvSpPr>
        <p:spPr/>
        <p:txBody>
          <a:bodyPr>
            <a:normAutofit fontScale="90000"/>
          </a:bodyPr>
          <a:lstStyle/>
          <a:p>
            <a:r>
              <a:rPr lang="en-US" dirty="0" smtClean="0"/>
              <a:t>Best Practice #7: Using Varied Online Technologies</a:t>
            </a:r>
            <a:endParaRPr lang="en-US" dirty="0"/>
          </a:p>
        </p:txBody>
      </p:sp>
    </p:spTree>
    <p:extLst>
      <p:ext uri="{BB962C8B-B14F-4D97-AF65-F5344CB8AC3E}">
        <p14:creationId xmlns:p14="http://schemas.microsoft.com/office/powerpoint/2010/main" val="194725863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pPr>
              <a:buFont typeface="Arial" charset="0"/>
              <a:buChar char="•"/>
            </a:pPr>
            <a:r>
              <a:rPr lang="en-US" dirty="0" smtClean="0"/>
              <a:t>Body language is difficult if not impossible to read in an online environment, unless discussions are </a:t>
            </a:r>
            <a:r>
              <a:rPr lang="en-US" dirty="0" err="1" smtClean="0"/>
              <a:t>Skyped</a:t>
            </a:r>
            <a:r>
              <a:rPr lang="en-US" dirty="0" smtClean="0"/>
              <a:t> in.  </a:t>
            </a:r>
          </a:p>
          <a:p>
            <a:pPr>
              <a:buFont typeface="Arial" charset="0"/>
              <a:buChar char="•"/>
            </a:pPr>
            <a:r>
              <a:rPr lang="en-US" dirty="0" smtClean="0"/>
              <a:t>Therefore, it is critical for faculty to check in with their students to see “how it’s going!”</a:t>
            </a:r>
          </a:p>
          <a:p>
            <a:pPr>
              <a:buFont typeface="Arial" charset="0"/>
              <a:buChar char="•"/>
            </a:pPr>
            <a:r>
              <a:rPr lang="en-US" dirty="0" smtClean="0"/>
              <a:t>Ask students straight up: How’s the class going?  What suggestions do you have to improve your experience or the experience of your peers?  Suggestions for me?</a:t>
            </a:r>
          </a:p>
          <a:p>
            <a:pPr>
              <a:buFont typeface="Arial" charset="0"/>
              <a:buChar char="•"/>
            </a:pPr>
            <a:r>
              <a:rPr lang="en-US" dirty="0" smtClean="0"/>
              <a:t>I’ve done this occasional and the feedback has been invaluable!</a:t>
            </a:r>
            <a:endParaRPr lang="en-US" dirty="0"/>
          </a:p>
        </p:txBody>
      </p:sp>
      <p:sp>
        <p:nvSpPr>
          <p:cNvPr id="3" name="Title 2"/>
          <p:cNvSpPr>
            <a:spLocks noGrp="1"/>
          </p:cNvSpPr>
          <p:nvPr>
            <p:ph type="title"/>
          </p:nvPr>
        </p:nvSpPr>
        <p:spPr/>
        <p:txBody>
          <a:bodyPr>
            <a:normAutofit fontScale="90000"/>
          </a:bodyPr>
          <a:lstStyle/>
          <a:p>
            <a:r>
              <a:rPr lang="en-US" dirty="0" smtClean="0"/>
              <a:t>Best Practice #8: Course Climate Checks</a:t>
            </a:r>
            <a:endParaRPr lang="en-US" dirty="0"/>
          </a:p>
        </p:txBody>
      </p:sp>
    </p:spTree>
    <p:extLst>
      <p:ext uri="{BB962C8B-B14F-4D97-AF65-F5344CB8AC3E}">
        <p14:creationId xmlns:p14="http://schemas.microsoft.com/office/powerpoint/2010/main" val="2205949206"/>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77500" lnSpcReduction="20000"/>
          </a:bodyPr>
          <a:lstStyle/>
          <a:p>
            <a:r>
              <a:rPr lang="en-US" dirty="0" smtClean="0"/>
              <a:t>Go beyond simple responses.  I have found that students get the most out of discussion assignments if they…</a:t>
            </a:r>
          </a:p>
          <a:p>
            <a:pPr lvl="1"/>
            <a:r>
              <a:rPr lang="en-US" dirty="0" smtClean="0"/>
              <a:t>Can respond to knowledge or content-based questions as well as open-ended questions that invite an opinion that is supported by critical analysis.</a:t>
            </a:r>
          </a:p>
          <a:p>
            <a:pPr lvl="2"/>
            <a:r>
              <a:rPr lang="en-US" dirty="0" smtClean="0"/>
              <a:t>Go beyond ‘yes/no’ questions</a:t>
            </a:r>
          </a:p>
          <a:p>
            <a:pPr lvl="1"/>
            <a:r>
              <a:rPr lang="en-US" dirty="0" smtClean="0"/>
              <a:t>Can answer questions that reinforce course learning objectives</a:t>
            </a:r>
          </a:p>
          <a:p>
            <a:pPr lvl="1"/>
            <a:r>
              <a:rPr lang="en-US" dirty="0" smtClean="0"/>
              <a:t>Can engage in dialogue with peers that are intellectually stimulating</a:t>
            </a:r>
          </a:p>
          <a:p>
            <a:pPr lvl="1"/>
            <a:r>
              <a:rPr lang="en-US" dirty="0" smtClean="0"/>
              <a:t>Can answer questions or receive feedback that validates or reinforce their experiences in the class as well as in life (i.e., personal life, job, etc.)</a:t>
            </a:r>
          </a:p>
          <a:p>
            <a:pPr lvl="1"/>
            <a:r>
              <a:rPr lang="en-US" dirty="0" smtClean="0"/>
              <a:t>Have experiences </a:t>
            </a:r>
            <a:r>
              <a:rPr lang="en-US" dirty="0"/>
              <a:t>t</a:t>
            </a:r>
            <a:r>
              <a:rPr lang="en-US" dirty="0" smtClean="0"/>
              <a:t>hat encourage and foster support for each other</a:t>
            </a:r>
          </a:p>
          <a:p>
            <a:pPr lvl="1"/>
            <a:r>
              <a:rPr lang="en-US" dirty="0" smtClean="0"/>
              <a:t>Receive very, very clear instructions from me in terms of WHAT to answer, HOW MANY REPLIES to others’ posts they need to make, WHAT TO READ, WATCH, ETC. </a:t>
            </a:r>
            <a:endParaRPr lang="en-US" dirty="0"/>
          </a:p>
        </p:txBody>
      </p:sp>
      <p:sp>
        <p:nvSpPr>
          <p:cNvPr id="3" name="Title 2"/>
          <p:cNvSpPr>
            <a:spLocks noGrp="1"/>
          </p:cNvSpPr>
          <p:nvPr>
            <p:ph type="title"/>
          </p:nvPr>
        </p:nvSpPr>
        <p:spPr/>
        <p:txBody>
          <a:bodyPr>
            <a:normAutofit fontScale="90000"/>
          </a:bodyPr>
          <a:lstStyle/>
          <a:p>
            <a:r>
              <a:rPr lang="en-US" dirty="0" smtClean="0"/>
              <a:t>Best Practice #9: Prepare Thoughtful Discussions</a:t>
            </a:r>
            <a:endParaRPr lang="en-US" dirty="0"/>
          </a:p>
        </p:txBody>
      </p:sp>
    </p:spTree>
    <p:extLst>
      <p:ext uri="{BB962C8B-B14F-4D97-AF65-F5344CB8AC3E}">
        <p14:creationId xmlns:p14="http://schemas.microsoft.com/office/powerpoint/2010/main" val="212958645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lnSpcReduction="20000"/>
          </a:bodyPr>
          <a:lstStyle/>
          <a:p>
            <a:r>
              <a:rPr lang="en-US" dirty="0" smtClean="0"/>
              <a:t>Keeping it fresh and current in terms of course content is important, at least for my students.</a:t>
            </a:r>
          </a:p>
          <a:p>
            <a:r>
              <a:rPr lang="en-US" dirty="0" smtClean="0"/>
              <a:t>My students are mainly folks who are working in the criminal justice field as police officers, probation or parole officers, corrections officers, etc.  Having real life experiences to relate to is important to them.</a:t>
            </a:r>
          </a:p>
          <a:p>
            <a:r>
              <a:rPr lang="en-US" dirty="0" smtClean="0"/>
              <a:t>Current events also allow them to tie core readings and concepts to the contemporary world.</a:t>
            </a:r>
          </a:p>
          <a:p>
            <a:r>
              <a:rPr lang="en-US" dirty="0" smtClean="0"/>
              <a:t>Use current technology formats so students can access material from a variety of devices (i.e., </a:t>
            </a:r>
            <a:r>
              <a:rPr lang="en-US" dirty="0" err="1" smtClean="0"/>
              <a:t>ipods</a:t>
            </a:r>
            <a:r>
              <a:rPr lang="en-US" dirty="0" smtClean="0"/>
              <a:t>, mp3 players, tablets, laptops, etc.)</a:t>
            </a:r>
            <a:endParaRPr lang="en-US" dirty="0"/>
          </a:p>
        </p:txBody>
      </p:sp>
      <p:sp>
        <p:nvSpPr>
          <p:cNvPr id="3" name="Title 2"/>
          <p:cNvSpPr>
            <a:spLocks noGrp="1"/>
          </p:cNvSpPr>
          <p:nvPr>
            <p:ph type="title"/>
          </p:nvPr>
        </p:nvSpPr>
        <p:spPr/>
        <p:txBody>
          <a:bodyPr/>
          <a:lstStyle/>
          <a:p>
            <a:r>
              <a:rPr lang="en-US" dirty="0" smtClean="0"/>
              <a:t>Best Practice #10: Keep Current</a:t>
            </a:r>
            <a:endParaRPr lang="en-US" dirty="0"/>
          </a:p>
        </p:txBody>
      </p:sp>
    </p:spTree>
    <p:extLst>
      <p:ext uri="{BB962C8B-B14F-4D97-AF65-F5344CB8AC3E}">
        <p14:creationId xmlns:p14="http://schemas.microsoft.com/office/powerpoint/2010/main" val="184614989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77500" lnSpcReduction="20000"/>
          </a:bodyPr>
          <a:lstStyle/>
          <a:p>
            <a:r>
              <a:rPr lang="en-US" dirty="0" smtClean="0"/>
              <a:t>I am a big proponent of “keeping it real” and alive for myself and my students</a:t>
            </a:r>
          </a:p>
          <a:p>
            <a:r>
              <a:rPr lang="en-US" dirty="0" smtClean="0"/>
              <a:t>When a course begins and ends, make sure to have a course introduction and wrap-up (so they have closure)</a:t>
            </a:r>
          </a:p>
          <a:p>
            <a:r>
              <a:rPr lang="en-US" dirty="0" smtClean="0"/>
              <a:t>If you screw up, own it </a:t>
            </a:r>
            <a:r>
              <a:rPr lang="en-US" dirty="0" smtClean="0">
                <a:sym typeface="Wingdings" pitchFamily="2" charset="2"/>
              </a:rPr>
              <a:t>  Let the students know you are aware of the miscommunication or whatever it was and are fixing it and ensuring it does not happen again.</a:t>
            </a:r>
          </a:p>
          <a:p>
            <a:r>
              <a:rPr lang="en-US" dirty="0" smtClean="0">
                <a:sym typeface="Wingdings" pitchFamily="2" charset="2"/>
              </a:rPr>
              <a:t>If you are slow to respond to grading certain assignments, let the students know where you are at in the process.  I have found that students are more understanding of faculty if faculty keep it real, own their mistakes, and are honest. </a:t>
            </a:r>
          </a:p>
          <a:p>
            <a:r>
              <a:rPr lang="en-US" dirty="0" smtClean="0">
                <a:sym typeface="Wingdings" pitchFamily="2" charset="2"/>
              </a:rPr>
              <a:t>Lastly, have fun with it!  I have found online teaching to be challenging, engaging, full of learning opportunities, and most of all, fun!</a:t>
            </a:r>
            <a:endParaRPr lang="en-US" dirty="0"/>
          </a:p>
        </p:txBody>
      </p:sp>
      <p:sp>
        <p:nvSpPr>
          <p:cNvPr id="3" name="Title 2"/>
          <p:cNvSpPr>
            <a:spLocks noGrp="1"/>
          </p:cNvSpPr>
          <p:nvPr>
            <p:ph type="title"/>
          </p:nvPr>
        </p:nvSpPr>
        <p:spPr/>
        <p:txBody>
          <a:bodyPr>
            <a:normAutofit fontScale="90000"/>
          </a:bodyPr>
          <a:lstStyle/>
          <a:p>
            <a:r>
              <a:rPr lang="en-US" dirty="0" smtClean="0"/>
              <a:t>Best Practice #11: Keep it Real &amp; Have Fun!</a:t>
            </a:r>
            <a:endParaRPr lang="en-US" dirty="0"/>
          </a:p>
        </p:txBody>
      </p:sp>
    </p:spTree>
    <p:extLst>
      <p:ext uri="{BB962C8B-B14F-4D97-AF65-F5344CB8AC3E}">
        <p14:creationId xmlns:p14="http://schemas.microsoft.com/office/powerpoint/2010/main" val="78870655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r>
              <a:rPr lang="en-US" dirty="0" err="1" smtClean="0"/>
              <a:t>SacCT</a:t>
            </a:r>
            <a:r>
              <a:rPr lang="en-US" dirty="0" smtClean="0"/>
              <a:t> 9.1: </a:t>
            </a:r>
            <a:r>
              <a:rPr lang="en-US" dirty="0" smtClean="0">
                <a:hlinkClick r:id="rId2"/>
              </a:rPr>
              <a:t>http://www.csus.edu/sacct</a:t>
            </a:r>
            <a:r>
              <a:rPr lang="en-US" dirty="0" smtClean="0"/>
              <a:t> </a:t>
            </a:r>
          </a:p>
          <a:p>
            <a:endParaRPr lang="en-US" dirty="0"/>
          </a:p>
          <a:p>
            <a:r>
              <a:rPr lang="en-US" dirty="0"/>
              <a:t>C</a:t>
            </a:r>
            <a:r>
              <a:rPr lang="en-US" dirty="0" smtClean="0"/>
              <a:t>lassroom </a:t>
            </a:r>
            <a:r>
              <a:rPr lang="en-US" dirty="0"/>
              <a:t>management tool: CrJ 255 Fall 2012 class</a:t>
            </a:r>
          </a:p>
          <a:p>
            <a:r>
              <a:rPr lang="en-US" dirty="0" smtClean="0"/>
              <a:t>Hybrid </a:t>
            </a:r>
            <a:r>
              <a:rPr lang="en-US" dirty="0"/>
              <a:t>tool: CrJ 101 Fall 2012 class</a:t>
            </a:r>
          </a:p>
          <a:p>
            <a:r>
              <a:rPr lang="en-US" dirty="0" smtClean="0"/>
              <a:t>100</a:t>
            </a:r>
            <a:r>
              <a:rPr lang="en-US" dirty="0"/>
              <a:t>% online class: CrJ 102 CCE class Fall </a:t>
            </a:r>
            <a:r>
              <a:rPr lang="en-US" dirty="0" smtClean="0"/>
              <a:t>2012</a:t>
            </a:r>
          </a:p>
          <a:p>
            <a:endParaRPr lang="en-US" dirty="0"/>
          </a:p>
          <a:p>
            <a:r>
              <a:rPr lang="en-US" dirty="0" smtClean="0"/>
              <a:t>Contact Information for Sue C. Escobar</a:t>
            </a:r>
          </a:p>
          <a:p>
            <a:pPr lvl="1"/>
            <a:r>
              <a:rPr lang="en-US" dirty="0" smtClean="0"/>
              <a:t>Email: </a:t>
            </a:r>
            <a:r>
              <a:rPr lang="en-US" dirty="0" smtClean="0">
                <a:hlinkClick r:id="rId3"/>
              </a:rPr>
              <a:t>scote@csus.edu</a:t>
            </a:r>
            <a:r>
              <a:rPr lang="en-US" dirty="0" smtClean="0"/>
              <a:t> </a:t>
            </a:r>
          </a:p>
          <a:p>
            <a:pPr lvl="1"/>
            <a:r>
              <a:rPr lang="en-US" dirty="0" smtClean="0"/>
              <a:t>Phone: (530) 957-4331 (cell)</a:t>
            </a:r>
            <a:endParaRPr lang="en-US" dirty="0"/>
          </a:p>
          <a:p>
            <a:endParaRPr lang="en-US" dirty="0"/>
          </a:p>
        </p:txBody>
      </p:sp>
      <p:sp>
        <p:nvSpPr>
          <p:cNvPr id="3" name="Title 2"/>
          <p:cNvSpPr>
            <a:spLocks noGrp="1"/>
          </p:cNvSpPr>
          <p:nvPr>
            <p:ph type="title"/>
          </p:nvPr>
        </p:nvSpPr>
        <p:spPr/>
        <p:txBody>
          <a:bodyPr>
            <a:normAutofit fontScale="90000"/>
          </a:bodyPr>
          <a:lstStyle/>
          <a:p>
            <a:r>
              <a:rPr lang="en-US" dirty="0" smtClean="0"/>
              <a:t>Course Examples &amp; Contact Info.</a:t>
            </a:r>
            <a:endParaRPr lang="en-US" dirty="0"/>
          </a:p>
        </p:txBody>
      </p:sp>
    </p:spTree>
    <p:extLst>
      <p:ext uri="{BB962C8B-B14F-4D97-AF65-F5344CB8AC3E}">
        <p14:creationId xmlns:p14="http://schemas.microsoft.com/office/powerpoint/2010/main" val="54559004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a:t>2004 WebCT training with the Teaching Using Technology Summer Institute on campus</a:t>
            </a:r>
          </a:p>
          <a:p>
            <a:r>
              <a:rPr lang="en-US" dirty="0"/>
              <a:t>U</a:t>
            </a:r>
            <a:r>
              <a:rPr lang="en-US" dirty="0" smtClean="0"/>
              <a:t>sing </a:t>
            </a:r>
            <a:r>
              <a:rPr lang="en-US" dirty="0"/>
              <a:t>WebCT mainly as a classroom management tool (posting assignments, course syllabi, web links, etc.)</a:t>
            </a:r>
          </a:p>
          <a:p>
            <a:r>
              <a:rPr lang="en-US" dirty="0" smtClean="0"/>
              <a:t>Evolving </a:t>
            </a:r>
            <a:r>
              <a:rPr lang="en-US" dirty="0"/>
              <a:t>to using WebCT/</a:t>
            </a:r>
            <a:r>
              <a:rPr lang="en-US" dirty="0" err="1"/>
              <a:t>SacCT</a:t>
            </a:r>
            <a:r>
              <a:rPr lang="en-US" dirty="0"/>
              <a:t> in a hybrid and 100% online experience </a:t>
            </a:r>
            <a:endParaRPr lang="en-US" dirty="0" smtClean="0"/>
          </a:p>
          <a:p>
            <a:pPr lvl="1"/>
            <a:r>
              <a:rPr lang="en-US" dirty="0" smtClean="0"/>
              <a:t>Example: CCE </a:t>
            </a:r>
            <a:r>
              <a:rPr lang="en-US" dirty="0"/>
              <a:t>online degree program in Criminal Justice </a:t>
            </a:r>
            <a:r>
              <a:rPr lang="en-US" dirty="0">
                <a:hlinkClick r:id="rId2"/>
              </a:rPr>
              <a:t>http://</a:t>
            </a:r>
            <a:r>
              <a:rPr lang="en-US" dirty="0" smtClean="0">
                <a:hlinkClick r:id="rId2"/>
              </a:rPr>
              <a:t>www.cce.csus.edu/catalog/course_group_detail.asp?group_number=314&amp;group_version=1</a:t>
            </a:r>
            <a:r>
              <a:rPr lang="en-US" dirty="0" smtClean="0"/>
              <a:t> </a:t>
            </a:r>
            <a:endParaRPr lang="en-US" dirty="0"/>
          </a:p>
          <a:p>
            <a:endParaRPr lang="en-US" dirty="0"/>
          </a:p>
        </p:txBody>
      </p:sp>
      <p:sp>
        <p:nvSpPr>
          <p:cNvPr id="3" name="Title 2"/>
          <p:cNvSpPr>
            <a:spLocks noGrp="1"/>
          </p:cNvSpPr>
          <p:nvPr>
            <p:ph type="title"/>
          </p:nvPr>
        </p:nvSpPr>
        <p:spPr/>
        <p:txBody>
          <a:bodyPr/>
          <a:lstStyle/>
          <a:p>
            <a:r>
              <a:rPr lang="en-US" dirty="0" smtClean="0"/>
              <a:t>Personal Experiences</a:t>
            </a:r>
            <a:endParaRPr lang="en-US" dirty="0"/>
          </a:p>
        </p:txBody>
      </p:sp>
    </p:spTree>
    <p:extLst>
      <p:ext uri="{BB962C8B-B14F-4D97-AF65-F5344CB8AC3E}">
        <p14:creationId xmlns:p14="http://schemas.microsoft.com/office/powerpoint/2010/main" val="267388568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a:bodyPr>
          <a:lstStyle/>
          <a:p>
            <a:r>
              <a:rPr lang="en-US" dirty="0" smtClean="0"/>
              <a:t>Based on my own experience, I have developed a number of “best practices” that work for me and my students and have allowed me and my students to enjoy a successful online experience.</a:t>
            </a:r>
          </a:p>
          <a:p>
            <a:r>
              <a:rPr lang="en-US" dirty="0" smtClean="0"/>
              <a:t>Examples of formal “Best Practices” resources:</a:t>
            </a:r>
          </a:p>
          <a:p>
            <a:pPr lvl="1"/>
            <a:r>
              <a:rPr lang="en-US" dirty="0" smtClean="0"/>
              <a:t>Sloan-Consortium (Sloan-C) </a:t>
            </a:r>
            <a:r>
              <a:rPr lang="en-US" dirty="0" smtClean="0">
                <a:hlinkClick r:id="rId2"/>
              </a:rPr>
              <a:t>http://www.sloan-c.org</a:t>
            </a:r>
            <a:r>
              <a:rPr lang="en-US" dirty="0" smtClean="0"/>
              <a:t> (educational agency focusing solely on online education)</a:t>
            </a:r>
          </a:p>
          <a:p>
            <a:pPr lvl="1"/>
            <a:r>
              <a:rPr lang="en-US" dirty="0" smtClean="0"/>
              <a:t>The Hanover Research Council “Best Practices in Online Teaching Strategies”</a:t>
            </a:r>
          </a:p>
          <a:p>
            <a:pPr lvl="1"/>
            <a:r>
              <a:rPr lang="en-US" dirty="0" smtClean="0"/>
              <a:t>Institute for Higher Education Policy </a:t>
            </a:r>
            <a:r>
              <a:rPr lang="en-US" dirty="0" smtClean="0">
                <a:hlinkClick r:id="rId3"/>
              </a:rPr>
              <a:t>http://www.ihep.org</a:t>
            </a:r>
            <a:r>
              <a:rPr lang="en-US" dirty="0" smtClean="0"/>
              <a:t> </a:t>
            </a:r>
          </a:p>
          <a:p>
            <a:pPr lvl="1"/>
            <a:r>
              <a:rPr lang="en-US" dirty="0" smtClean="0"/>
              <a:t>Numerous (!) research studies on successful online teaching strategies and approaches</a:t>
            </a:r>
          </a:p>
          <a:p>
            <a:pPr lvl="1"/>
            <a:endParaRPr lang="en-US" dirty="0"/>
          </a:p>
        </p:txBody>
      </p:sp>
      <p:sp>
        <p:nvSpPr>
          <p:cNvPr id="3" name="Title 2"/>
          <p:cNvSpPr>
            <a:spLocks noGrp="1"/>
          </p:cNvSpPr>
          <p:nvPr>
            <p:ph type="title"/>
          </p:nvPr>
        </p:nvSpPr>
        <p:spPr/>
        <p:txBody>
          <a:bodyPr>
            <a:normAutofit fontScale="90000"/>
          </a:bodyPr>
          <a:lstStyle/>
          <a:p>
            <a:r>
              <a:rPr lang="en-US" dirty="0" smtClean="0"/>
              <a:t>Best Practices in Online Teaching</a:t>
            </a:r>
            <a:endParaRPr lang="en-US" dirty="0"/>
          </a:p>
        </p:txBody>
      </p:sp>
    </p:spTree>
    <p:extLst>
      <p:ext uri="{BB962C8B-B14F-4D97-AF65-F5344CB8AC3E}">
        <p14:creationId xmlns:p14="http://schemas.microsoft.com/office/powerpoint/2010/main" val="174905092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a:bodyPr>
          <a:lstStyle/>
          <a:p>
            <a:pPr lvl="1"/>
            <a:r>
              <a:rPr lang="en-US" dirty="0" smtClean="0"/>
              <a:t>Make sure you are an active participant in the course and you are PRESENT/VISIBLE!</a:t>
            </a:r>
          </a:p>
          <a:p>
            <a:pPr lvl="1"/>
            <a:r>
              <a:rPr lang="en-US" dirty="0" smtClean="0"/>
              <a:t>How to do this? </a:t>
            </a:r>
          </a:p>
          <a:p>
            <a:pPr lvl="2"/>
            <a:r>
              <a:rPr lang="en-US" dirty="0" smtClean="0"/>
              <a:t>Use active communication tools such as announcements, discussion board postings, personal and course-wide emails</a:t>
            </a:r>
          </a:p>
          <a:p>
            <a:pPr lvl="2"/>
            <a:r>
              <a:rPr lang="en-US" dirty="0" smtClean="0"/>
              <a:t>Share with students a bit about yourself: description plus photo/video</a:t>
            </a:r>
          </a:p>
          <a:p>
            <a:pPr lvl="1"/>
            <a:r>
              <a:rPr lang="en-US" dirty="0" smtClean="0"/>
              <a:t>How often?</a:t>
            </a:r>
          </a:p>
          <a:p>
            <a:pPr lvl="2"/>
            <a:r>
              <a:rPr lang="en-US" dirty="0" smtClean="0"/>
              <a:t>Students indicate that the “best online faculty” are those who are active at least several times per week; daily is even better</a:t>
            </a:r>
          </a:p>
          <a:p>
            <a:pPr lvl="1"/>
            <a:r>
              <a:rPr lang="en-US" dirty="0" smtClean="0"/>
              <a:t>It is best if faculty can indicate when they will be available as well as not available.</a:t>
            </a:r>
          </a:p>
          <a:p>
            <a:pPr lvl="1"/>
            <a:r>
              <a:rPr lang="en-US" dirty="0" smtClean="0"/>
              <a:t>Return assignments on time</a:t>
            </a:r>
            <a:endParaRPr lang="en-US" dirty="0"/>
          </a:p>
        </p:txBody>
      </p:sp>
      <p:sp>
        <p:nvSpPr>
          <p:cNvPr id="3" name="Title 2"/>
          <p:cNvSpPr>
            <a:spLocks noGrp="1"/>
          </p:cNvSpPr>
          <p:nvPr>
            <p:ph type="title"/>
          </p:nvPr>
        </p:nvSpPr>
        <p:spPr/>
        <p:txBody>
          <a:bodyPr>
            <a:normAutofit/>
          </a:bodyPr>
          <a:lstStyle/>
          <a:p>
            <a:r>
              <a:rPr lang="en-US" sz="3600" dirty="0" smtClean="0"/>
              <a:t>Best Practice #1: BE THERE!</a:t>
            </a:r>
            <a:endParaRPr lang="en-US" sz="3600" dirty="0"/>
          </a:p>
        </p:txBody>
      </p:sp>
    </p:spTree>
    <p:extLst>
      <p:ext uri="{BB962C8B-B14F-4D97-AF65-F5344CB8AC3E}">
        <p14:creationId xmlns:p14="http://schemas.microsoft.com/office/powerpoint/2010/main" val="283627126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r>
              <a:rPr lang="en-US" dirty="0" smtClean="0"/>
              <a:t>Students and faculty want to feel comfortable and this can happen in a number of formats:</a:t>
            </a:r>
          </a:p>
          <a:p>
            <a:pPr marL="624078" indent="-514350">
              <a:buAutoNum type="arabicPeriod"/>
            </a:pPr>
            <a:r>
              <a:rPr lang="en-US" dirty="0" smtClean="0"/>
              <a:t>Content-based conversations: mini-lectures, videos, audio podcasts, etc. </a:t>
            </a:r>
          </a:p>
          <a:p>
            <a:pPr marL="624078" indent="-514350">
              <a:buAutoNum type="arabicPeriod"/>
            </a:pPr>
            <a:r>
              <a:rPr lang="en-US" dirty="0" smtClean="0"/>
              <a:t>Faculty as facilitator or coach: by posting regular announcements, emails, explanations of assignments, students can feel supported </a:t>
            </a:r>
          </a:p>
          <a:p>
            <a:pPr marL="624078" indent="-514350">
              <a:buAutoNum type="arabicPeriod"/>
            </a:pPr>
            <a:r>
              <a:rPr lang="en-US" dirty="0" smtClean="0"/>
              <a:t>Allowing peer-to-peer interactions among students (i.e., student lead discussions, etc.)</a:t>
            </a:r>
          </a:p>
          <a:p>
            <a:pPr marL="624078" indent="-514350">
              <a:buAutoNum type="arabicPeriod"/>
            </a:pPr>
            <a:endParaRPr lang="en-US" dirty="0" smtClean="0"/>
          </a:p>
          <a:p>
            <a:pPr marL="624078" indent="-514350">
              <a:buAutoNum type="arabicPeriod"/>
            </a:pPr>
            <a:endParaRPr lang="en-US" dirty="0"/>
          </a:p>
        </p:txBody>
      </p:sp>
      <p:sp>
        <p:nvSpPr>
          <p:cNvPr id="3" name="Title 2"/>
          <p:cNvSpPr>
            <a:spLocks noGrp="1"/>
          </p:cNvSpPr>
          <p:nvPr>
            <p:ph type="title"/>
          </p:nvPr>
        </p:nvSpPr>
        <p:spPr/>
        <p:txBody>
          <a:bodyPr>
            <a:normAutofit fontScale="90000"/>
          </a:bodyPr>
          <a:lstStyle/>
          <a:p>
            <a:r>
              <a:rPr lang="en-US" dirty="0" smtClean="0"/>
              <a:t>Best Practice # 2: Create a Supportive Learning Space</a:t>
            </a:r>
            <a:endParaRPr lang="en-US" dirty="0"/>
          </a:p>
        </p:txBody>
      </p:sp>
    </p:spTree>
    <p:extLst>
      <p:ext uri="{BB962C8B-B14F-4D97-AF65-F5344CB8AC3E}">
        <p14:creationId xmlns:p14="http://schemas.microsoft.com/office/powerpoint/2010/main" val="116387870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lnSpcReduction="10000"/>
          </a:bodyPr>
          <a:lstStyle/>
          <a:p>
            <a:r>
              <a:rPr lang="en-US" dirty="0" smtClean="0"/>
              <a:t>Faculty need to inform students of the following:</a:t>
            </a:r>
          </a:p>
          <a:p>
            <a:pPr lvl="1"/>
            <a:r>
              <a:rPr lang="en-US" dirty="0" smtClean="0"/>
              <a:t>When you will be available (i.e., times of day; before exams or when papers are due)</a:t>
            </a:r>
          </a:p>
          <a:p>
            <a:pPr lvl="1"/>
            <a:r>
              <a:rPr lang="en-US" dirty="0" smtClean="0"/>
              <a:t>How you will be communicating with the students (i.e., via email, announcements, your response time: I tell students I will respond to an inquiry within 24 hours, no more than 48 hours, barring an illness or emergency)</a:t>
            </a:r>
          </a:p>
          <a:p>
            <a:pPr lvl="1"/>
            <a:r>
              <a:rPr lang="en-US" dirty="0" smtClean="0"/>
              <a:t>How much time students should be spending on course assignments, discussions, on the course website, etc. each week</a:t>
            </a:r>
          </a:p>
          <a:p>
            <a:pPr lvl="1"/>
            <a:r>
              <a:rPr lang="en-US" dirty="0" smtClean="0"/>
              <a:t>Being organized! Have a clear syllabus with due dates and deadlines</a:t>
            </a:r>
          </a:p>
          <a:p>
            <a:pPr lvl="2"/>
            <a:r>
              <a:rPr lang="en-US" dirty="0" smtClean="0"/>
              <a:t>Have students take a self-assessment of their own skills: time-management, online learning knowledge, etc.</a:t>
            </a:r>
            <a:endParaRPr lang="en-US" dirty="0"/>
          </a:p>
        </p:txBody>
      </p:sp>
      <p:sp>
        <p:nvSpPr>
          <p:cNvPr id="3" name="Title 2"/>
          <p:cNvSpPr>
            <a:spLocks noGrp="1"/>
          </p:cNvSpPr>
          <p:nvPr>
            <p:ph type="title"/>
          </p:nvPr>
        </p:nvSpPr>
        <p:spPr/>
        <p:txBody>
          <a:bodyPr>
            <a:normAutofit fontScale="90000"/>
          </a:bodyPr>
          <a:lstStyle/>
          <a:p>
            <a:r>
              <a:rPr lang="en-US" dirty="0" smtClean="0"/>
              <a:t>Best Practice #3: Setting Clear Expectations</a:t>
            </a:r>
            <a:endParaRPr lang="en-US" dirty="0"/>
          </a:p>
        </p:txBody>
      </p:sp>
    </p:spTree>
    <p:extLst>
      <p:ext uri="{BB962C8B-B14F-4D97-AF65-F5344CB8AC3E}">
        <p14:creationId xmlns:p14="http://schemas.microsoft.com/office/powerpoint/2010/main" val="139172401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lnSpcReduction="20000"/>
          </a:bodyPr>
          <a:lstStyle/>
          <a:p>
            <a:pPr lvl="1">
              <a:buFont typeface="Arial" charset="0"/>
              <a:buChar char="•"/>
            </a:pPr>
            <a:r>
              <a:rPr lang="en-US" dirty="0" smtClean="0"/>
              <a:t>Online learning environments can be intimate.  Allow for students to communicate directly with you.</a:t>
            </a:r>
          </a:p>
          <a:p>
            <a:pPr lvl="1">
              <a:buFont typeface="Arial" charset="0"/>
              <a:buChar char="•"/>
            </a:pPr>
            <a:r>
              <a:rPr lang="en-US" dirty="0" smtClean="0"/>
              <a:t>Be supportive of WHAT is being shared.  Students may feel they can share more about themselves in an online environment than in a face-to-face setting (i.e., victimizations, emotions, personal experiences)</a:t>
            </a:r>
          </a:p>
          <a:p>
            <a:pPr lvl="1">
              <a:buFont typeface="Arial" charset="0"/>
              <a:buChar char="•"/>
            </a:pPr>
            <a:r>
              <a:rPr lang="en-US" dirty="0" smtClean="0"/>
              <a:t>Provide venue for “ice-breaker” exercises where students can introduce themselves.  It helps if the faculty member does this first </a:t>
            </a:r>
            <a:r>
              <a:rPr lang="en-US" dirty="0" smtClean="0">
                <a:sym typeface="Wingdings" pitchFamily="2" charset="2"/>
              </a:rPr>
              <a:t> (i.e., I use an “Introduction” exercise)</a:t>
            </a:r>
          </a:p>
          <a:p>
            <a:pPr lvl="1">
              <a:buFont typeface="Arial" charset="0"/>
              <a:buChar char="•"/>
            </a:pPr>
            <a:r>
              <a:rPr lang="en-US" dirty="0" smtClean="0">
                <a:sym typeface="Wingdings" pitchFamily="2" charset="2"/>
              </a:rPr>
              <a:t>Remind students on online etiquette, especially if discussions get heated.</a:t>
            </a:r>
          </a:p>
          <a:p>
            <a:pPr lvl="1">
              <a:buFont typeface="Arial" charset="0"/>
              <a:buChar char="•"/>
            </a:pPr>
            <a:r>
              <a:rPr lang="en-US" dirty="0" smtClean="0">
                <a:sym typeface="Wingdings" pitchFamily="2" charset="2"/>
              </a:rPr>
              <a:t>Allow a space—discussion forum perhaps—for sharing positive/negative experiences and for ‘Administrative’ questions (i.e., allows peer-to-peer support and interaction; if students have questions about something on syllabus)</a:t>
            </a:r>
            <a:endParaRPr lang="en-US" dirty="0"/>
          </a:p>
        </p:txBody>
      </p:sp>
      <p:sp>
        <p:nvSpPr>
          <p:cNvPr id="3" name="Title 2"/>
          <p:cNvSpPr>
            <a:spLocks noGrp="1"/>
          </p:cNvSpPr>
          <p:nvPr>
            <p:ph type="title"/>
          </p:nvPr>
        </p:nvSpPr>
        <p:spPr/>
        <p:txBody>
          <a:bodyPr>
            <a:normAutofit fontScale="90000"/>
          </a:bodyPr>
          <a:lstStyle/>
          <a:p>
            <a:r>
              <a:rPr lang="en-US" dirty="0" smtClean="0"/>
              <a:t>Best Practice #4:Be Compassionate</a:t>
            </a:r>
            <a:endParaRPr lang="en-US" dirty="0"/>
          </a:p>
        </p:txBody>
      </p:sp>
    </p:spTree>
    <p:extLst>
      <p:ext uri="{BB962C8B-B14F-4D97-AF65-F5344CB8AC3E}">
        <p14:creationId xmlns:p14="http://schemas.microsoft.com/office/powerpoint/2010/main" val="34179468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Offer different types of interactive experiences.</a:t>
            </a:r>
          </a:p>
          <a:p>
            <a:r>
              <a:rPr lang="en-US" dirty="0" smtClean="0"/>
              <a:t>This develops and fosters analytical development: large-group discussions, small-group discussions (problem-solving, collaboration)</a:t>
            </a:r>
          </a:p>
          <a:p>
            <a:r>
              <a:rPr lang="en-US" dirty="0" smtClean="0"/>
              <a:t>My experience:</a:t>
            </a:r>
          </a:p>
          <a:p>
            <a:pPr lvl="1"/>
            <a:r>
              <a:rPr lang="en-US" dirty="0" smtClean="0"/>
              <a:t>I have yet to develop discussion groups and use mostly large-group discussions with an interactive requirement, but I am looking into incorporating smaller group exercises.</a:t>
            </a:r>
            <a:endParaRPr lang="en-US" dirty="0"/>
          </a:p>
        </p:txBody>
      </p:sp>
      <p:sp>
        <p:nvSpPr>
          <p:cNvPr id="3" name="Title 2"/>
          <p:cNvSpPr>
            <a:spLocks noGrp="1"/>
          </p:cNvSpPr>
          <p:nvPr>
            <p:ph type="title"/>
          </p:nvPr>
        </p:nvSpPr>
        <p:spPr/>
        <p:txBody>
          <a:bodyPr>
            <a:normAutofit fontScale="90000"/>
          </a:bodyPr>
          <a:lstStyle/>
          <a:p>
            <a:r>
              <a:rPr lang="en-US" dirty="0" smtClean="0"/>
              <a:t>Best Practice #5: Use Varied Group Exercises</a:t>
            </a:r>
            <a:endParaRPr lang="en-US" dirty="0"/>
          </a:p>
        </p:txBody>
      </p:sp>
    </p:spTree>
    <p:extLst>
      <p:ext uri="{BB962C8B-B14F-4D97-AF65-F5344CB8AC3E}">
        <p14:creationId xmlns:p14="http://schemas.microsoft.com/office/powerpoint/2010/main" val="188436337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lnSpcReduction="10000"/>
          </a:bodyPr>
          <a:lstStyle/>
          <a:p>
            <a:r>
              <a:rPr lang="en-US" dirty="0" smtClean="0"/>
              <a:t>In many ways, faculty can model for students the type of behavior they wish to see in their students.</a:t>
            </a:r>
          </a:p>
          <a:p>
            <a:r>
              <a:rPr lang="en-US" dirty="0" smtClean="0"/>
              <a:t>Modeling can look like…</a:t>
            </a:r>
          </a:p>
          <a:p>
            <a:pPr lvl="1"/>
            <a:r>
              <a:rPr lang="en-US" dirty="0" smtClean="0"/>
              <a:t>Responding in timely manner to emails and questions in discussion board posts or </a:t>
            </a:r>
            <a:r>
              <a:rPr lang="en-US" dirty="0" err="1" smtClean="0"/>
              <a:t>chatrooms</a:t>
            </a:r>
            <a:endParaRPr lang="en-US" dirty="0" smtClean="0"/>
          </a:p>
          <a:p>
            <a:pPr lvl="1"/>
            <a:r>
              <a:rPr lang="en-US" dirty="0" smtClean="0"/>
              <a:t>Engage frequently with students—being highly visible on regular basis</a:t>
            </a:r>
          </a:p>
          <a:p>
            <a:pPr lvl="1"/>
            <a:r>
              <a:rPr lang="en-US" dirty="0" smtClean="0"/>
              <a:t>Engaging actively in discussion exercises, at least for the first few to get the students going</a:t>
            </a:r>
          </a:p>
          <a:p>
            <a:pPr lvl="1"/>
            <a:r>
              <a:rPr lang="en-US" dirty="0" smtClean="0"/>
              <a:t>Modeling responsibility: return assignments with constructive</a:t>
            </a:r>
            <a:endParaRPr lang="en-US" dirty="0"/>
          </a:p>
        </p:txBody>
      </p:sp>
      <p:sp>
        <p:nvSpPr>
          <p:cNvPr id="3" name="Title 2"/>
          <p:cNvSpPr>
            <a:spLocks noGrp="1"/>
          </p:cNvSpPr>
          <p:nvPr>
            <p:ph type="title"/>
          </p:nvPr>
        </p:nvSpPr>
        <p:spPr/>
        <p:txBody>
          <a:bodyPr>
            <a:normAutofit fontScale="90000"/>
          </a:bodyPr>
          <a:lstStyle/>
          <a:p>
            <a:r>
              <a:rPr lang="en-US" dirty="0" smtClean="0"/>
              <a:t>Best Practice #6: Leading by Example</a:t>
            </a:r>
            <a:endParaRPr lang="en-US" dirty="0"/>
          </a:p>
        </p:txBody>
      </p:sp>
    </p:spTree>
    <p:extLst>
      <p:ext uri="{BB962C8B-B14F-4D97-AF65-F5344CB8AC3E}">
        <p14:creationId xmlns:p14="http://schemas.microsoft.com/office/powerpoint/2010/main" val="3501681664"/>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72</TotalTime>
  <Words>1470</Words>
  <Application>Microsoft Office PowerPoint</Application>
  <PresentationFormat>On-screen Show (4:3)</PresentationFormat>
  <Paragraphs>96</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Concourse</vt:lpstr>
      <vt:lpstr>4th National Gathering: Campaign for the Future of Higher Education</vt:lpstr>
      <vt:lpstr>Personal Experiences</vt:lpstr>
      <vt:lpstr>Best Practices in Online Teaching</vt:lpstr>
      <vt:lpstr>Best Practice #1: BE THERE!</vt:lpstr>
      <vt:lpstr>Best Practice # 2: Create a Supportive Learning Space</vt:lpstr>
      <vt:lpstr>Best Practice #3: Setting Clear Expectations</vt:lpstr>
      <vt:lpstr>Best Practice #4:Be Compassionate</vt:lpstr>
      <vt:lpstr>Best Practice #5: Use Varied Group Exercises</vt:lpstr>
      <vt:lpstr>Best Practice #6: Leading by Example</vt:lpstr>
      <vt:lpstr>Best Practice #7: Using Varied Online Technologies</vt:lpstr>
      <vt:lpstr>Best Practice #8: Course Climate Checks</vt:lpstr>
      <vt:lpstr>Best Practice #9: Prepare Thoughtful Discussions</vt:lpstr>
      <vt:lpstr>Best Practice #10: Keep Current</vt:lpstr>
      <vt:lpstr>Best Practice #11: Keep it Real &amp; Have Fun!</vt:lpstr>
      <vt:lpstr>Course Examples &amp; Contact Info.</vt:lpstr>
    </vt:vector>
  </TitlesOfParts>
  <Company>CSUS/CHHS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Sue C. Escobar</dc:creator>
  <cp:lastModifiedBy>Bill</cp:lastModifiedBy>
  <cp:revision>29</cp:revision>
  <dcterms:created xsi:type="dcterms:W3CDTF">2013-01-19T16:03:20Z</dcterms:created>
  <dcterms:modified xsi:type="dcterms:W3CDTF">2013-01-23T02:22:23Z</dcterms:modified>
</cp:coreProperties>
</file>

<file path=docProps/thumbnail.jpeg>
</file>